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2" r:id="rId1"/>
  </p:sldMasterIdLst>
  <p:notesMasterIdLst>
    <p:notesMasterId r:id="rId15"/>
  </p:notesMasterIdLst>
  <p:sldIdLst>
    <p:sldId id="265" r:id="rId2"/>
    <p:sldId id="27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62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uel Bouchard" initials="" lastIdx="1" clrIdx="0"/>
  <p:cmAuthor id="1" name="IT Robotiq" initials="" lastIdx="2" clrIdx="1"/>
  <p:cmAuthor id="2" name="Marketing" initials="M" lastIdx="1" clrIdx="2">
    <p:extLst/>
  </p:cmAuthor>
  <p:cmAuthor id="3" name="Marketing" initials="M [2]" lastIdx="1" clrIdx="3">
    <p:extLst/>
  </p:cmAuthor>
  <p:cmAuthor id="4" name="Marketing" initials="M [3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E9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54"/>
    <p:restoredTop sz="94751"/>
  </p:normalViewPr>
  <p:slideViewPr>
    <p:cSldViewPr snapToGrid="0" snapToObjects="1">
      <p:cViewPr varScale="1">
        <p:scale>
          <a:sx n="106" d="100"/>
          <a:sy n="106" d="100"/>
        </p:scale>
        <p:origin x="20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178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166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044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014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318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925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821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846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496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344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597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30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g"/><Relationship Id="rId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ean Robotics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>
            <a:off x="6280800" y="-24"/>
            <a:ext cx="5911200" cy="1844400"/>
          </a:xfrm>
          <a:prstGeom prst="rtTriangle">
            <a:avLst/>
          </a:prstGeom>
          <a:solidFill>
            <a:srgbClr val="00A2E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67"/>
              <a:t>i</a:t>
            </a:r>
          </a:p>
        </p:txBody>
      </p:sp>
      <p:cxnSp>
        <p:nvCxnSpPr>
          <p:cNvPr id="9" name="Shape 9"/>
          <p:cNvCxnSpPr/>
          <p:nvPr/>
        </p:nvCxnSpPr>
        <p:spPr>
          <a:xfrm>
            <a:off x="3414100" y="3903524"/>
            <a:ext cx="4621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Shape 10"/>
          <p:cNvSpPr/>
          <p:nvPr/>
        </p:nvSpPr>
        <p:spPr>
          <a:xfrm rot="10800000">
            <a:off x="9489756" y="148"/>
            <a:ext cx="2800000" cy="3316400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414100" y="2156012"/>
            <a:ext cx="4720000" cy="16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 sz="4000" b="1"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425167" y="3995324"/>
            <a:ext cx="4621600" cy="89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 sz="2400" b="1"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14" name="Shape 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3458" y="192662"/>
            <a:ext cx="2933556" cy="8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 black">
    <p:bg>
      <p:bgPr>
        <a:solidFill>
          <a:srgbClr val="00000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7026" y="2970600"/>
            <a:ext cx="8837957" cy="9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 Blue">
    <p:bg>
      <p:bgPr>
        <a:solidFill>
          <a:srgbClr val="00A9E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6949" y="2970601"/>
            <a:ext cx="8838099" cy="9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grate whi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9550" y="2970599"/>
            <a:ext cx="10992884" cy="91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grate Grey">
    <p:bg>
      <p:bgPr>
        <a:solidFill>
          <a:srgbClr val="BCBEC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9683" y="2970601"/>
            <a:ext cx="10992645" cy="91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grate black">
    <p:bg>
      <p:bgPr>
        <a:solidFill>
          <a:srgbClr val="00000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9683" y="2970601"/>
            <a:ext cx="10992645" cy="91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rate whit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91216" y="2970600"/>
            <a:ext cx="9809563" cy="9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rate Blue">
    <p:bg>
      <p:bgPr>
        <a:solidFill>
          <a:srgbClr val="00A9E9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91200" y="2970599"/>
            <a:ext cx="9809613" cy="9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rate White Blu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91184" y="2970600"/>
            <a:ext cx="9809617" cy="9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 - Integrate - Operat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200" y="3248383"/>
            <a:ext cx="11785605" cy="361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 - Integrate - Operate Step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45111" y="1286813"/>
            <a:ext cx="7768136" cy="574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ean-Robotics-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0" y="582083"/>
            <a:ext cx="11537348" cy="64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de bas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 descr="Bande-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583240" y="122025"/>
            <a:ext cx="389650" cy="9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173676" y="6147884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900" smtClean="0"/>
              <a:pPr/>
              <a:t>‹#›</a:t>
            </a:fld>
            <a:endParaRPr lang="en" sz="90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240966" y="260750"/>
            <a:ext cx="10664309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A2E1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1240965" y="1014801"/>
            <a:ext cx="10664309" cy="5029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9" name="Shape 58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601" y="6171392"/>
            <a:ext cx="1346727" cy="412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rist-A">
    <p:bg>
      <p:bgRef idx="1001">
        <a:schemeClr val="bg1"/>
      </p:bgRef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 descr="Wrist-Camera.jpg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0222" y="18000"/>
            <a:ext cx="9123145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7828967" y="5932900"/>
            <a:ext cx="3384400" cy="4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4" name="Picture 12" descr="perate-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65" y="649638"/>
            <a:ext cx="4861356" cy="45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ntegrate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2" y="141282"/>
            <a:ext cx="5501965" cy="4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Gripper2-85-A">
    <p:bg>
      <p:bgRef idx="1001">
        <a:schemeClr val="bg1"/>
      </p:bgRef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 descr="AGC-UR-KIT-002-opened v14.jpg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74092" y="265925"/>
            <a:ext cx="9117908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723767" y="542850"/>
            <a:ext cx="3832800" cy="46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6" name="Picture 12" descr="perate-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65" y="649638"/>
            <a:ext cx="4861356" cy="45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ntegrate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2" y="141282"/>
            <a:ext cx="5501965" cy="4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ipper2-85-B">
    <p:bg>
      <p:bgRef idx="1001">
        <a:schemeClr val="bg1"/>
      </p:bgRef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 descr="AGC-UR-KIT-002-opened v15.jpg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86126" y="-129388"/>
            <a:ext cx="9117908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2967" y="5489450"/>
            <a:ext cx="3445600" cy="9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6" name="Picture 12" descr="perate-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65" y="649638"/>
            <a:ext cx="4861356" cy="45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ntegrate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2" y="141282"/>
            <a:ext cx="5501965" cy="4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T150-A">
    <p:bg>
      <p:bgRef idx="1001">
        <a:schemeClr val="bg1"/>
      </p:bgRef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 descr="ROBOTIQ_SENSOR_FT-150-2014-11-20 v7.jpg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43262" y="18000"/>
            <a:ext cx="9117908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693200" y="588700"/>
            <a:ext cx="3904400" cy="84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6" name="Picture 12" descr="perate-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65" y="649638"/>
            <a:ext cx="4861356" cy="45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ntegrate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2" y="141282"/>
            <a:ext cx="5501965" cy="4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T150-B">
    <p:bg>
      <p:bgRef idx="1001">
        <a:schemeClr val="bg1"/>
      </p:bgRef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 descr="ROBOTIQ_SENSOR_FT-150-2014-11-20 v8.jpg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87388" y="0"/>
            <a:ext cx="9118567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430433" y="5848800"/>
            <a:ext cx="3098800" cy="5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6" name="Picture 12" descr="perate-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65" y="649638"/>
            <a:ext cx="4861356" cy="45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ntegrate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2" y="141282"/>
            <a:ext cx="5501965" cy="4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ipper2-140-A">
    <p:bg>
      <p:bgRef idx="1001">
        <a:schemeClr val="bg1"/>
      </p:bgRef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0" name="Shape 50" descr="2-Finger 140 Adaptive Gripper v7.jpg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7163"/>
            <a:ext cx="9117908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8087302" y="5735972"/>
            <a:ext cx="3068400" cy="9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1pPr>
            <a:lvl2pPr lvl="1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2pPr>
            <a:lvl3pPr lvl="2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3pPr>
            <a:lvl4pPr lvl="3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4pPr>
            <a:lvl5pPr lvl="4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5pPr>
            <a:lvl6pPr lvl="5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6pPr>
            <a:lvl7pPr lvl="6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7pPr>
            <a:lvl8pPr lvl="7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8pPr>
            <a:lvl9pPr lvl="8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pic>
        <p:nvPicPr>
          <p:cNvPr id="7" name="Picture 12" descr="perate-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65" y="649638"/>
            <a:ext cx="4861356" cy="45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ntegrate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2" y="141282"/>
            <a:ext cx="5501965" cy="4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ipper2-140-B">
    <p:bg>
      <p:bgRef idx="1001">
        <a:schemeClr val="bg1"/>
      </p:bgRef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4" name="Shape 54" descr="2-Finger 140 Adaptive Gripper v6.jpg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85824" y="18000"/>
            <a:ext cx="9117908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764533" y="5504750"/>
            <a:ext cx="3639200" cy="108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7" name="Picture 12" descr="perate-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65" y="649638"/>
            <a:ext cx="4861356" cy="45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ntegrate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2" y="141282"/>
            <a:ext cx="5501965" cy="4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T150-C">
    <p:bg>
      <p:bgRef idx="1001">
        <a:schemeClr val="bg1"/>
      </p:bgRef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 descr="FT150.jpg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83890" y="0"/>
            <a:ext cx="9120000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8124600" y="5680575"/>
            <a:ext cx="3506800" cy="9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1pPr>
            <a:lvl2pPr lvl="1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2pPr>
            <a:lvl3pPr lvl="2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3pPr>
            <a:lvl4pPr lvl="3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4pPr>
            <a:lvl5pPr lvl="4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5pPr>
            <a:lvl6pPr lvl="5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6pPr>
            <a:lvl7pPr lvl="6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7pPr>
            <a:lvl8pPr lvl="7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8pPr>
            <a:lvl9pPr lvl="8">
              <a:spcBef>
                <a:spcPts val="0"/>
              </a:spcBef>
              <a:buNone/>
              <a:defRPr sz="1800" b="1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pic>
        <p:nvPicPr>
          <p:cNvPr id="6" name="Picture 12" descr="perate-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65" y="649638"/>
            <a:ext cx="4861356" cy="45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ntegrate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2" y="141282"/>
            <a:ext cx="5501965" cy="4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st-Page-A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 descr="Portion-gripper-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12581"/>
            <a:ext cx="12192001" cy="685657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 rot="10800000">
            <a:off x="6280800" y="-25"/>
            <a:ext cx="5911200" cy="1844400"/>
          </a:xfrm>
          <a:prstGeom prst="rtTriangle">
            <a:avLst/>
          </a:prstGeom>
          <a:solidFill>
            <a:srgbClr val="00A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i</a:t>
            </a:r>
          </a:p>
        </p:txBody>
      </p:sp>
      <p:sp>
        <p:nvSpPr>
          <p:cNvPr id="63" name="Shape 63"/>
          <p:cNvSpPr/>
          <p:nvPr/>
        </p:nvSpPr>
        <p:spPr>
          <a:xfrm rot="10800000">
            <a:off x="9388156" y="48"/>
            <a:ext cx="2800000" cy="3316500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8" name="Shape 147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0823" y="2865863"/>
            <a:ext cx="3769153" cy="11532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46"/>
          <p:cNvSpPr txBox="1"/>
          <p:nvPr userDrawn="1"/>
        </p:nvSpPr>
        <p:spPr>
          <a:xfrm>
            <a:off x="9771960" y="5619432"/>
            <a:ext cx="2888815" cy="35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CA" b="1" dirty="0" err="1">
                <a:latin typeface="+mj-lt"/>
                <a:ea typeface="Hind"/>
                <a:cs typeface="Hind"/>
                <a:sym typeface="Hind"/>
              </a:rPr>
              <a:t>leanrobotics.org</a:t>
            </a:r>
            <a:endParaRPr lang="en" b="1" dirty="0">
              <a:solidFill>
                <a:schemeClr val="dk1"/>
              </a:solidFill>
              <a:latin typeface="+mj-lt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de bas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 descr="Bande-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583240" y="122025"/>
            <a:ext cx="389650" cy="9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173676" y="6147884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900" smtClean="0"/>
              <a:pPr/>
              <a:t>‹#›</a:t>
            </a:fld>
            <a:endParaRPr lang="en" sz="90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240966" y="260750"/>
            <a:ext cx="10664309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A2E1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8" name="Shape 58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601" y="6171392"/>
            <a:ext cx="1346727" cy="412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Page simp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8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7601" y="6171392"/>
            <a:ext cx="1346727" cy="412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prin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93166" y="330566"/>
            <a:ext cx="5611132" cy="61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930" y="1776045"/>
            <a:ext cx="6065186" cy="376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esign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53" y="330566"/>
            <a:ext cx="4418722" cy="45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 t="-15000" b="14999"/>
          <a:stretch/>
        </p:blipFill>
        <p:spPr>
          <a:xfrm>
            <a:off x="-1777667" y="168400"/>
            <a:ext cx="5827200" cy="65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7" name="Picture 9" descr="https://lh6.googleusercontent.com/6WjPpIp2Zg7o19GkarnnxLW2PcDaqWTlkSdE8TBjfpEiD_5OSg3KE3E112u30roELLA7fdXieej4dXw-C7fjybpCrl9HoU3pi0fY1w1i0jU2q0VzdTP7T0zlXEr_iqyXj7Rjb0vD5PU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39" y="1382750"/>
            <a:ext cx="5469141" cy="533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erate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65" y="660789"/>
            <a:ext cx="4861356" cy="45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ntegrate-Logo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2" y="152433"/>
            <a:ext cx="5501965" cy="4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43300" y="290968"/>
            <a:ext cx="3841931" cy="85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784" y="2691742"/>
            <a:ext cx="2914431" cy="318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3710" y="1525207"/>
            <a:ext cx="6597325" cy="88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3473" y="1525207"/>
            <a:ext cx="2377249" cy="422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2" descr="perate-Logo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20" y="208284"/>
            <a:ext cx="4861356" cy="45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n Robotic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1765" y="2287018"/>
            <a:ext cx="9108468" cy="2283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 whit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6949" y="2970601"/>
            <a:ext cx="8838099" cy="9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4" r:id="rId3"/>
    <p:sldLayoutId id="2147483681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51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algn="ctr"/>
            <a:r>
              <a:rPr lang="en-GB" dirty="0">
                <a:solidFill>
                  <a:srgbClr val="00A9E9"/>
                </a:solidFill>
              </a:rPr>
              <a:t>Manual Task Mapping Template</a:t>
            </a:r>
          </a:p>
        </p:txBody>
      </p:sp>
    </p:spTree>
    <p:extLst>
      <p:ext uri="{BB962C8B-B14F-4D97-AF65-F5344CB8AC3E}">
        <p14:creationId xmlns:p14="http://schemas.microsoft.com/office/powerpoint/2010/main" val="183908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dirty="0"/>
              <a:t>Information for the manual operator, where it comes from, where it goes, what it looks like and how it impacts something.</a:t>
            </a:r>
          </a:p>
          <a:p>
            <a:endParaRPr lang="en-CA" dirty="0"/>
          </a:p>
        </p:txBody>
      </p:sp>
      <p:pic>
        <p:nvPicPr>
          <p:cNvPr id="127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40" y="1205684"/>
            <a:ext cx="289225" cy="2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5. Document Information Flow </a:t>
            </a:r>
          </a:p>
        </p:txBody>
      </p:sp>
      <p:graphicFrame>
        <p:nvGraphicFramePr>
          <p:cNvPr id="8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790892"/>
              </p:ext>
            </p:extLst>
          </p:nvPr>
        </p:nvGraphicFramePr>
        <p:xfrm>
          <a:off x="1324706" y="2080114"/>
          <a:ext cx="9848969" cy="384004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82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5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1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51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51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4509">
                <a:tc>
                  <a:txBody>
                    <a:bodyPr/>
                    <a:lstStyle/>
                    <a:p>
                      <a:pPr marL="0" indent="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fr-FR" sz="1800" b="1" i="0" u="none" strike="noStrike" dirty="0">
                          <a:solidFill>
                            <a:srgbClr val="00A9E9"/>
                          </a:solidFill>
                          <a:effectLst/>
                          <a:latin typeface="Arial" charset="0"/>
                        </a:rPr>
                        <a:t>Information</a:t>
                      </a:r>
                      <a:endParaRPr lang="fr-FR" sz="1800" dirty="0">
                        <a:solidFill>
                          <a:srgbClr val="00A9E9"/>
                        </a:solidFill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fr-FR" sz="1800" b="1" i="0" u="none" strike="noStrike" dirty="0" err="1">
                          <a:solidFill>
                            <a:srgbClr val="00A9E9"/>
                          </a:solidFill>
                          <a:effectLst/>
                          <a:latin typeface="Arial" charset="0"/>
                        </a:rPr>
                        <a:t>Coming</a:t>
                      </a:r>
                      <a:r>
                        <a:rPr lang="fr-FR" sz="1800" b="1" i="0" u="none" strike="noStrike" dirty="0">
                          <a:solidFill>
                            <a:srgbClr val="00A9E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lang="fr-FR" sz="1800" b="1" i="0" u="none" strike="noStrike" dirty="0" err="1">
                          <a:solidFill>
                            <a:srgbClr val="00A9E9"/>
                          </a:solidFill>
                          <a:effectLst/>
                          <a:latin typeface="Arial" charset="0"/>
                        </a:rPr>
                        <a:t>from</a:t>
                      </a:r>
                      <a:endParaRPr lang="fr-FR" sz="1800" dirty="0">
                        <a:solidFill>
                          <a:srgbClr val="00A9E9"/>
                        </a:solidFill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fr-FR" sz="1800" b="1" i="0" u="none" strike="noStrike" dirty="0" err="1">
                          <a:solidFill>
                            <a:srgbClr val="00A9E9"/>
                          </a:solidFill>
                          <a:effectLst/>
                          <a:latin typeface="Arial" charset="0"/>
                        </a:rPr>
                        <a:t>Going</a:t>
                      </a:r>
                      <a:r>
                        <a:rPr lang="fr-FR" sz="1800" b="1" i="0" u="none" strike="noStrike" dirty="0">
                          <a:solidFill>
                            <a:srgbClr val="00A9E9"/>
                          </a:solidFill>
                          <a:effectLst/>
                          <a:latin typeface="Arial" charset="0"/>
                        </a:rPr>
                        <a:t> to</a:t>
                      </a:r>
                      <a:endParaRPr lang="fr-FR" sz="1800" dirty="0">
                        <a:solidFill>
                          <a:srgbClr val="00A9E9"/>
                        </a:solidFill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fr-FR" sz="1800" b="1" i="0" u="none" strike="noStrike" dirty="0">
                          <a:solidFill>
                            <a:srgbClr val="00A9E9"/>
                          </a:solidFill>
                          <a:effectLst/>
                          <a:latin typeface="Arial" charset="0"/>
                        </a:rPr>
                        <a:t>Format</a:t>
                      </a:r>
                      <a:endParaRPr lang="fr-FR" sz="1800" dirty="0">
                        <a:solidFill>
                          <a:srgbClr val="00A9E9"/>
                        </a:solidFill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fr-FR" sz="1800" b="1" i="0" u="none" strike="noStrike" dirty="0">
                          <a:solidFill>
                            <a:srgbClr val="00A9E9"/>
                          </a:solidFill>
                          <a:effectLst/>
                          <a:latin typeface="Arial" charset="0"/>
                        </a:rPr>
                        <a:t>How </a:t>
                      </a:r>
                      <a:r>
                        <a:rPr lang="fr-FR" sz="1800" b="1" i="0" u="none" strike="noStrike" dirty="0" err="1">
                          <a:solidFill>
                            <a:srgbClr val="00A9E9"/>
                          </a:solidFill>
                          <a:effectLst/>
                          <a:latin typeface="Arial" charset="0"/>
                        </a:rPr>
                        <a:t>it's</a:t>
                      </a:r>
                      <a:r>
                        <a:rPr lang="fr-FR" sz="1800" b="1" i="0" u="none" strike="noStrike" dirty="0">
                          <a:solidFill>
                            <a:srgbClr val="00A9E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lang="fr-FR" sz="1800" b="1" i="0" u="none" strike="noStrike" dirty="0" err="1">
                          <a:solidFill>
                            <a:srgbClr val="00A9E9"/>
                          </a:solidFill>
                          <a:effectLst/>
                          <a:latin typeface="Arial" charset="0"/>
                        </a:rPr>
                        <a:t>used</a:t>
                      </a:r>
                      <a:endParaRPr lang="fr-FR" sz="1800" dirty="0">
                        <a:solidFill>
                          <a:srgbClr val="00A9E9"/>
                        </a:solidFill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043">
                <a:tc>
                  <a:txBody>
                    <a:bodyPr/>
                    <a:lstStyle/>
                    <a:p>
                      <a:pPr fontAlgn="b"/>
                      <a:r>
                        <a:rPr lang="fr-FR">
                          <a:effectLst/>
                        </a:rPr>
                        <a:t/>
                      </a:r>
                      <a:br>
                        <a:rPr lang="fr-FR">
                          <a:effectLst/>
                        </a:rPr>
                      </a:br>
                      <a:endParaRPr lang="fr-FR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>
                          <a:effectLst/>
                        </a:rPr>
                        <a:t/>
                      </a:r>
                      <a:br>
                        <a:rPr lang="fr-FR">
                          <a:effectLst/>
                        </a:rPr>
                      </a:br>
                      <a:endParaRPr lang="fr-FR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>
                          <a:effectLst/>
                        </a:rPr>
                        <a:t/>
                      </a:r>
                      <a:br>
                        <a:rPr lang="fr-FR">
                          <a:effectLst/>
                        </a:rPr>
                      </a:br>
                      <a:endParaRPr lang="fr-FR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>
                          <a:effectLst/>
                        </a:rPr>
                        <a:t/>
                      </a:r>
                      <a:br>
                        <a:rPr lang="fr-FR">
                          <a:effectLst/>
                        </a:rPr>
                      </a:br>
                      <a:endParaRPr lang="fr-FR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dirty="0">
                          <a:effectLst/>
                        </a:rPr>
                        <a:t/>
                      </a:r>
                      <a:br>
                        <a:rPr lang="fr-FR" dirty="0">
                          <a:effectLst/>
                        </a:rPr>
                      </a:br>
                      <a:endParaRPr lang="fr-FR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65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/>
                    </a:p>
                  </a:txBody>
                  <a:tcPr marL="38100" marR="381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56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38100" marR="381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756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38100" marR="381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/>
                    </a:p>
                  </a:txBody>
                  <a:tcPr marL="38100" marR="381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/>
                    </a:p>
                  </a:txBody>
                  <a:tcPr marL="38100" marR="381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/>
                    </a:p>
                  </a:txBody>
                  <a:tcPr marL="38100" marR="381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756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38100" marR="381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/>
                    </a:p>
                  </a:txBody>
                  <a:tcPr marL="38100" marR="381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/>
                    </a:p>
                  </a:txBody>
                  <a:tcPr marL="38100" marR="381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/>
                    </a:p>
                  </a:txBody>
                  <a:tcPr marL="38100" marR="381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756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/>
                    </a:p>
                  </a:txBody>
                  <a:tcPr marL="38100" marR="381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/>
                    </a:p>
                  </a:txBody>
                  <a:tcPr marL="38100" marR="381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38100" marR="381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/>
                    </a:p>
                  </a:txBody>
                  <a:tcPr marL="38100" marR="381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756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38100" marR="381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/>
                    </a:p>
                  </a:txBody>
                  <a:tcPr marL="38100" marR="381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38100" marR="381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 dirty="0"/>
                    </a:p>
                  </a:txBody>
                  <a:tcPr marL="38100" marR="381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28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What are the current KPI targets</a:t>
            </a:r>
          </a:p>
          <a:p>
            <a:endParaRPr lang="en-CA" dirty="0"/>
          </a:p>
          <a:p>
            <a:r>
              <a:rPr lang="en-CA" dirty="0"/>
              <a:t>How are they measured?</a:t>
            </a:r>
          </a:p>
        </p:txBody>
      </p:sp>
      <p:pic>
        <p:nvPicPr>
          <p:cNvPr id="127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40" y="1511726"/>
            <a:ext cx="289225" cy="2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6. Measure KPI</a:t>
            </a:r>
          </a:p>
        </p:txBody>
      </p:sp>
      <p:pic>
        <p:nvPicPr>
          <p:cNvPr id="6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360" y="2283914"/>
            <a:ext cx="289225" cy="28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991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7. Manual Task Summary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19" y="207747"/>
            <a:ext cx="8245785" cy="665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18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Who / what receives the parts that the cell is making?</a:t>
            </a:r>
          </a:p>
        </p:txBody>
      </p:sp>
      <p:pic>
        <p:nvPicPr>
          <p:cNvPr id="127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40" y="1890014"/>
            <a:ext cx="289225" cy="2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 Identify Cell Customer</a:t>
            </a:r>
          </a:p>
        </p:txBody>
      </p:sp>
    </p:spTree>
    <p:extLst>
      <p:ext uri="{BB962C8B-B14F-4D97-AF65-F5344CB8AC3E}">
        <p14:creationId xmlns:p14="http://schemas.microsoft.com/office/powerpoint/2010/main" val="3116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“What I need you to give me to do my work is … so I can ...”</a:t>
            </a:r>
          </a:p>
          <a:p>
            <a:endParaRPr lang="en-CA" dirty="0"/>
          </a:p>
          <a:p>
            <a:r>
              <a:rPr lang="en-CA" dirty="0"/>
              <a:t>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Drawings, pictures and videos</a:t>
            </a:r>
          </a:p>
        </p:txBody>
      </p:sp>
      <p:pic>
        <p:nvPicPr>
          <p:cNvPr id="127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40" y="1890014"/>
            <a:ext cx="289225" cy="2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Cell Output</a:t>
            </a:r>
          </a:p>
        </p:txBody>
      </p:sp>
      <p:pic>
        <p:nvPicPr>
          <p:cNvPr id="6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40" y="4070507"/>
            <a:ext cx="289225" cy="28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97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dirty="0"/>
              <a:t>Parts Presentation - How are the parts arranged at output?</a:t>
            </a:r>
          </a:p>
          <a:p>
            <a:endParaRPr lang="en-CA" dirty="0"/>
          </a:p>
          <a:p>
            <a:r>
              <a:rPr lang="en-CA" dirty="0"/>
              <a:t>Are the parts </a:t>
            </a:r>
            <a:r>
              <a:rPr lang="en-CA" dirty="0" err="1"/>
              <a:t>singulated</a:t>
            </a:r>
            <a:r>
              <a:rPr lang="en-CA" dirty="0"/>
              <a:t>? What is the space around them?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Placed one by one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Placed stacked on top of each other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Placed stacked side by side</a:t>
            </a:r>
          </a:p>
          <a:p>
            <a:endParaRPr lang="en-CA" dirty="0"/>
          </a:p>
          <a:p>
            <a:r>
              <a:rPr lang="en-CA" dirty="0"/>
              <a:t>What is the packaging?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On a table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In a fixture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In a tray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Stack of tray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Random bin</a:t>
            </a:r>
          </a:p>
        </p:txBody>
      </p:sp>
      <p:pic>
        <p:nvPicPr>
          <p:cNvPr id="127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40" y="1890014"/>
            <a:ext cx="289225" cy="2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Cell Output</a:t>
            </a:r>
          </a:p>
        </p:txBody>
      </p:sp>
      <p:pic>
        <p:nvPicPr>
          <p:cNvPr id="6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39" y="3725066"/>
            <a:ext cx="289225" cy="28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40" y="1163182"/>
            <a:ext cx="289225" cy="28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19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Is the output target moving?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On a moving conveyor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On a stable surface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Drawings, pictures and videos</a:t>
            </a:r>
          </a:p>
        </p:txBody>
      </p:sp>
      <p:pic>
        <p:nvPicPr>
          <p:cNvPr id="127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40" y="1890014"/>
            <a:ext cx="289225" cy="2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Cell Output</a:t>
            </a:r>
          </a:p>
        </p:txBody>
      </p:sp>
      <p:pic>
        <p:nvPicPr>
          <p:cNvPr id="6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40" y="4070507"/>
            <a:ext cx="289225" cy="28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44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dirty="0"/>
              <a:t>Parts</a:t>
            </a:r>
          </a:p>
          <a:p>
            <a:r>
              <a:rPr lang="en-CA" dirty="0"/>
              <a:t>Number of parts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How many different parts need to be handled, processed at the station? </a:t>
            </a:r>
          </a:p>
          <a:p>
            <a:r>
              <a:rPr lang="en-CA" dirty="0"/>
              <a:t>Characteristics of the parts 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Dimension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Weight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Material</a:t>
            </a:r>
          </a:p>
          <a:p>
            <a:r>
              <a:rPr lang="en-CA" dirty="0"/>
              <a:t>Variation in time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Are there changeovers at this station?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Are you planning to introduce new parts in the near future?</a:t>
            </a:r>
          </a:p>
          <a:p>
            <a:endParaRPr lang="en-CA" dirty="0"/>
          </a:p>
          <a:p>
            <a:r>
              <a:rPr lang="en-CA" dirty="0"/>
              <a:t>Drawings, pictures and videos</a:t>
            </a:r>
          </a:p>
        </p:txBody>
      </p:sp>
      <p:pic>
        <p:nvPicPr>
          <p:cNvPr id="127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40" y="1163183"/>
            <a:ext cx="289225" cy="2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Cell Input</a:t>
            </a:r>
          </a:p>
        </p:txBody>
      </p:sp>
      <p:pic>
        <p:nvPicPr>
          <p:cNvPr id="6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569" y="5547615"/>
            <a:ext cx="289225" cy="28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86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dirty="0"/>
              <a:t>Part presentation - How are the parts arranged </a:t>
            </a:r>
            <a:r>
              <a:rPr lang="en-CA"/>
              <a:t>at </a:t>
            </a:r>
            <a:r>
              <a:rPr lang="en-CA" smtClean="0"/>
              <a:t>in</a:t>
            </a:r>
            <a:r>
              <a:rPr lang="en-CA" smtClean="0"/>
              <a:t>put</a:t>
            </a:r>
            <a:r>
              <a:rPr lang="en-CA" dirty="0"/>
              <a:t>?</a:t>
            </a:r>
          </a:p>
          <a:p>
            <a:endParaRPr lang="en-CA" dirty="0"/>
          </a:p>
          <a:p>
            <a:r>
              <a:rPr lang="en-CA" dirty="0"/>
              <a:t>Are the parts </a:t>
            </a:r>
            <a:r>
              <a:rPr lang="en-CA" dirty="0" err="1"/>
              <a:t>singulated</a:t>
            </a:r>
            <a:r>
              <a:rPr lang="en-CA" dirty="0"/>
              <a:t>? What is the space around them?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Come one by one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Come stacked on top of each other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Come stacked side by side</a:t>
            </a:r>
          </a:p>
          <a:p>
            <a:endParaRPr lang="en-CA" dirty="0"/>
          </a:p>
          <a:p>
            <a:r>
              <a:rPr lang="en-CA" dirty="0"/>
              <a:t>What is the packaging?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On a table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In a fixture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In a tray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Stack of tray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Random bin</a:t>
            </a:r>
          </a:p>
        </p:txBody>
      </p:sp>
      <p:pic>
        <p:nvPicPr>
          <p:cNvPr id="127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40" y="1890014"/>
            <a:ext cx="289225" cy="2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Cell Input</a:t>
            </a:r>
          </a:p>
        </p:txBody>
      </p:sp>
      <p:pic>
        <p:nvPicPr>
          <p:cNvPr id="6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39" y="3725066"/>
            <a:ext cx="289225" cy="28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40" y="1163182"/>
            <a:ext cx="289225" cy="28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48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Are parts moving when presented?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Stopped when picked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/>
              <a:t>On a moving conveyor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Drawings, pictures and videos</a:t>
            </a:r>
          </a:p>
        </p:txBody>
      </p:sp>
      <p:pic>
        <p:nvPicPr>
          <p:cNvPr id="127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40" y="1890014"/>
            <a:ext cx="289225" cy="2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Cell Input</a:t>
            </a:r>
          </a:p>
        </p:txBody>
      </p:sp>
      <p:pic>
        <p:nvPicPr>
          <p:cNvPr id="6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40" y="4070507"/>
            <a:ext cx="289225" cy="28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29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List the steps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Value-added, nonvalue-added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Take video</a:t>
            </a:r>
          </a:p>
        </p:txBody>
      </p:sp>
      <p:pic>
        <p:nvPicPr>
          <p:cNvPr id="127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40" y="1511726"/>
            <a:ext cx="289225" cy="2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4. Define Process</a:t>
            </a:r>
          </a:p>
        </p:txBody>
      </p:sp>
      <p:pic>
        <p:nvPicPr>
          <p:cNvPr id="6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40" y="4809061"/>
            <a:ext cx="289225" cy="28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27" descr="Arr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505" y="3009093"/>
            <a:ext cx="289225" cy="28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4523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356</Words>
  <Application>Microsoft Macintosh PowerPoint</Application>
  <PresentationFormat>Grand écran</PresentationFormat>
  <Paragraphs>117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Hind</vt:lpstr>
      <vt:lpstr>simple-light-2</vt:lpstr>
      <vt:lpstr>Manual Task Mapping Template</vt:lpstr>
      <vt:lpstr>1. Identify Cell Customer</vt:lpstr>
      <vt:lpstr>2. Cell Output</vt:lpstr>
      <vt:lpstr>2. Cell Output</vt:lpstr>
      <vt:lpstr>2. Cell Output</vt:lpstr>
      <vt:lpstr>3. Cell Input</vt:lpstr>
      <vt:lpstr>3. Cell Input</vt:lpstr>
      <vt:lpstr>3. Cell Input</vt:lpstr>
      <vt:lpstr>4. Define Process</vt:lpstr>
      <vt:lpstr>5. Document Information Flow </vt:lpstr>
      <vt:lpstr>6. Measure KPI</vt:lpstr>
      <vt:lpstr>7. Manual Task Summary</vt:lpstr>
      <vt:lpstr>Présentation PowerPoint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Marketing</cp:lastModifiedBy>
  <cp:revision>25</cp:revision>
  <dcterms:modified xsi:type="dcterms:W3CDTF">2017-11-12T15:31:34Z</dcterms:modified>
</cp:coreProperties>
</file>